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ora" panose="020B0604020202020204" charset="-18"/>
      <p:regular r:id="rId15"/>
      <p:bold r:id="rId16"/>
      <p:italic r:id="rId17"/>
      <p:boldItalic r:id="rId18"/>
    </p:embeddedFont>
    <p:embeddedFont>
      <p:font typeface="Open Sans" panose="020B0604020202020204" charset="0"/>
      <p:regular r:id="rId19"/>
      <p:bold r:id="rId20"/>
      <p:italic r:id="rId21"/>
      <p:boldItalic r:id="rId22"/>
    </p:embeddedFont>
    <p:embeddedFont>
      <p:font typeface="PT Sans Narrow" panose="020B0604020202020204" charset="-18"/>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8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150ad195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150ad195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50ad195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50ad1957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4f30f3c1e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14f30f3c1e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4f30f3c1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14f30f3c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4f30f3c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4f30f3c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4f30f3c1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4f30f3c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4f30f3c1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4f30f3c1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14f30f3c1e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14f30f3c1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5bf01ed54_0_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15bf01ed54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4f30f3c1e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4f30f3c1e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50ad195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150ad195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acjent.gov.pl/zapobiegaj/zadbaj-o-swoje-zdrowie-psychiczne" TargetMode="External"/><Relationship Id="rId7" Type="http://schemas.openxmlformats.org/officeDocument/2006/relationships/hyperlink" Target="https://www.superego.com.pl/czy-istnieje-dieta-na-dobre-samopoczucie-jedz-na-zdrowi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superego.com.pl/rola-aktywnosci-fizycznej-w-utrzymaniu-zdrowia-i-higieny-psychicznej/" TargetMode="External"/><Relationship Id="rId5" Type="http://schemas.openxmlformats.org/officeDocument/2006/relationships/hyperlink" Target="https://www.neuraxpharm.com/pl/zaburzenia/uzywaniem-substancji-psychoaktywnych" TargetMode="External"/><Relationship Id="rId4" Type="http://schemas.openxmlformats.org/officeDocument/2006/relationships/hyperlink" Target="https://www.medonet.pl/zdrowie,zdrowie-psychiczne---dieta--sen--aktywnosc-fizyczna-i-inne-czynniki-,artykul,1731766.html#jak-dbac-o-zdrowie-psychicz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488575"/>
            <a:ext cx="7136700" cy="207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a:latin typeface="Lora"/>
                <a:ea typeface="Lora"/>
                <a:cs typeface="Lora"/>
                <a:sym typeface="Lora"/>
              </a:rPr>
              <a:t>ZDROWIE PSYCHICZNE</a:t>
            </a:r>
            <a:endParaRPr>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1859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UNIKANIE UŻYWEK</a:t>
            </a:r>
            <a:endParaRPr>
              <a:latin typeface="Lora"/>
              <a:ea typeface="Lora"/>
              <a:cs typeface="Lora"/>
              <a:sym typeface="Lora"/>
            </a:endParaRPr>
          </a:p>
          <a:p>
            <a:pPr marL="0" lvl="0" indent="0" algn="l" rtl="0">
              <a:spcBef>
                <a:spcPts val="0"/>
              </a:spcBef>
              <a:spcAft>
                <a:spcPts val="0"/>
              </a:spcAft>
              <a:buNone/>
            </a:pPr>
            <a:endParaRPr/>
          </a:p>
        </p:txBody>
      </p:sp>
      <p:sp>
        <p:nvSpPr>
          <p:cNvPr id="127" name="Google Shape;127;p22"/>
          <p:cNvSpPr txBox="1">
            <a:spLocks noGrp="1"/>
          </p:cNvSpPr>
          <p:nvPr>
            <p:ph type="body" idx="1"/>
          </p:nvPr>
        </p:nvSpPr>
        <p:spPr>
          <a:xfrm>
            <a:off x="0" y="812925"/>
            <a:ext cx="9008100" cy="4045800"/>
          </a:xfrm>
          <a:prstGeom prst="rect">
            <a:avLst/>
          </a:prstGeom>
        </p:spPr>
        <p:txBody>
          <a:bodyPr spcFirstLastPara="1" wrap="square" lIns="91425" tIns="91425" rIns="91425" bIns="91425" anchor="t" anchorCtr="0">
            <a:noAutofit/>
          </a:bodyPr>
          <a:lstStyle/>
          <a:p>
            <a:pPr marL="457200" lvl="0" indent="-328930" algn="l" rtl="0">
              <a:lnSpc>
                <a:spcPct val="95000"/>
              </a:lnSpc>
              <a:spcBef>
                <a:spcPts val="0"/>
              </a:spcBef>
              <a:spcAft>
                <a:spcPts val="0"/>
              </a:spcAft>
              <a:buClr>
                <a:srgbClr val="000000"/>
              </a:buClr>
              <a:buSzPts val="1580"/>
              <a:buFont typeface="Lora"/>
              <a:buChar char="●"/>
            </a:pPr>
            <a:r>
              <a:rPr lang="pl" sz="1580">
                <a:solidFill>
                  <a:srgbClr val="000000"/>
                </a:solidFill>
                <a:latin typeface="Lora"/>
                <a:ea typeface="Lora"/>
                <a:cs typeface="Lora"/>
                <a:sym typeface="Lora"/>
              </a:rPr>
              <a:t>Większość ludzi zdaje sobie sprawę, że używki to nic innego jak substancje, które zwykle nie są dobre dla naszego organizmu - zarówno fizycznie jak i psychicznie. Są one substancjami uzależniającymi. Używki takie jak np. alkohol czy substancje psychoaktywne mogą nawet wywoływać zaburzenia świadomości, postrzegania i zachowania - ma to ogromny wpływ na życie codzienne osoby uzależnionej oraz jej bliskich.</a:t>
            </a:r>
            <a:br>
              <a:rPr lang="pl" sz="1580">
                <a:solidFill>
                  <a:srgbClr val="000000"/>
                </a:solidFill>
                <a:latin typeface="Lora"/>
                <a:ea typeface="Lora"/>
                <a:cs typeface="Lora"/>
                <a:sym typeface="Lora"/>
              </a:rPr>
            </a:br>
            <a:endParaRPr sz="1580">
              <a:solidFill>
                <a:srgbClr val="000000"/>
              </a:solidFill>
              <a:latin typeface="Lora"/>
              <a:ea typeface="Lora"/>
              <a:cs typeface="Lora"/>
              <a:sym typeface="Lora"/>
            </a:endParaRPr>
          </a:p>
          <a:p>
            <a:pPr marL="457200" lvl="0" indent="-328930" algn="l" rtl="0">
              <a:lnSpc>
                <a:spcPct val="95000"/>
              </a:lnSpc>
              <a:spcBef>
                <a:spcPts val="0"/>
              </a:spcBef>
              <a:spcAft>
                <a:spcPts val="0"/>
              </a:spcAft>
              <a:buClr>
                <a:srgbClr val="000000"/>
              </a:buClr>
              <a:buSzPts val="1580"/>
              <a:buFont typeface="Lora"/>
              <a:buChar char="●"/>
            </a:pPr>
            <a:r>
              <a:rPr lang="pl" sz="1580">
                <a:solidFill>
                  <a:srgbClr val="000000"/>
                </a:solidFill>
                <a:latin typeface="Lora"/>
                <a:ea typeface="Lora"/>
                <a:cs typeface="Lora"/>
                <a:sym typeface="Lora"/>
              </a:rPr>
              <a:t>Zaburzenia spowodowane używaniem substancji psychoaktywnych (SUD)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występują, gdy ktoś traci zdolność do kontrolowania używania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substancji, takich jak narkotyki, leki, alkohol lub tytoń,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powodując szkody dla siebie lub innych. Substancje te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aktywują ośrodek nagrody w mózgu, wywołując przyjemne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uczucia, które mogą potęgować chęć kolejnego zażycia. </a:t>
            </a:r>
            <a:br>
              <a:rPr lang="pl" sz="1580">
                <a:solidFill>
                  <a:srgbClr val="000000"/>
                </a:solidFill>
                <a:latin typeface="Lora"/>
                <a:ea typeface="Lora"/>
                <a:cs typeface="Lora"/>
                <a:sym typeface="Lora"/>
              </a:rPr>
            </a:br>
            <a:endParaRPr sz="1580">
              <a:solidFill>
                <a:srgbClr val="000000"/>
              </a:solidFill>
              <a:latin typeface="Lora"/>
              <a:ea typeface="Lora"/>
              <a:cs typeface="Lora"/>
              <a:sym typeface="Lora"/>
            </a:endParaRPr>
          </a:p>
          <a:p>
            <a:pPr marL="457200" lvl="0" indent="-328930" algn="l" rtl="0">
              <a:lnSpc>
                <a:spcPct val="95000"/>
              </a:lnSpc>
              <a:spcBef>
                <a:spcPts val="0"/>
              </a:spcBef>
              <a:spcAft>
                <a:spcPts val="0"/>
              </a:spcAft>
              <a:buClr>
                <a:srgbClr val="000000"/>
              </a:buClr>
              <a:buSzPts val="1580"/>
              <a:buFont typeface="Lora"/>
              <a:buChar char="●"/>
            </a:pPr>
            <a:r>
              <a:rPr lang="pl" sz="1580">
                <a:solidFill>
                  <a:srgbClr val="000000"/>
                </a:solidFill>
                <a:latin typeface="Lora"/>
                <a:ea typeface="Lora"/>
                <a:cs typeface="Lora"/>
                <a:sym typeface="Lora"/>
              </a:rPr>
              <a:t>Aby dobrze zadbać o nasze zdrowie psychiczne ważne jest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abyśmy starali się unikać zażywania różnego rodzaju używek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lub chociaż w przypadku tych mniej szkodliwych starali się </a:t>
            </a:r>
            <a:br>
              <a:rPr lang="pl" sz="1580">
                <a:solidFill>
                  <a:srgbClr val="000000"/>
                </a:solidFill>
                <a:latin typeface="Lora"/>
                <a:ea typeface="Lora"/>
                <a:cs typeface="Lora"/>
                <a:sym typeface="Lora"/>
              </a:rPr>
            </a:br>
            <a:r>
              <a:rPr lang="pl" sz="1580">
                <a:solidFill>
                  <a:srgbClr val="000000"/>
                </a:solidFill>
                <a:latin typeface="Lora"/>
                <a:ea typeface="Lora"/>
                <a:cs typeface="Lora"/>
                <a:sym typeface="Lora"/>
              </a:rPr>
              <a:t>jak najbardziej je ograniczyć.</a:t>
            </a:r>
            <a:endParaRPr sz="1580">
              <a:solidFill>
                <a:srgbClr val="000000"/>
              </a:solidFill>
              <a:latin typeface="Lora"/>
              <a:ea typeface="Lora"/>
              <a:cs typeface="Lora"/>
              <a:sym typeface="Lora"/>
            </a:endParaRPr>
          </a:p>
        </p:txBody>
      </p:sp>
      <p:pic>
        <p:nvPicPr>
          <p:cNvPr id="128" name="Google Shape;128;p22"/>
          <p:cNvPicPr preferRelativeResize="0"/>
          <p:nvPr/>
        </p:nvPicPr>
        <p:blipFill>
          <a:blip r:embed="rId3">
            <a:alphaModFix/>
          </a:blip>
          <a:stretch>
            <a:fillRect/>
          </a:stretch>
        </p:blipFill>
        <p:spPr>
          <a:xfrm>
            <a:off x="6530075" y="2571750"/>
            <a:ext cx="2478026" cy="2478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ASERTYWNOŚĆ</a:t>
            </a:r>
            <a:endParaRPr>
              <a:latin typeface="Lora"/>
              <a:ea typeface="Lora"/>
              <a:cs typeface="Lora"/>
              <a:sym typeface="Lora"/>
            </a:endParaRPr>
          </a:p>
        </p:txBody>
      </p:sp>
      <p:sp>
        <p:nvSpPr>
          <p:cNvPr id="134" name="Google Shape;134;p23"/>
          <p:cNvSpPr txBox="1">
            <a:spLocks noGrp="1"/>
          </p:cNvSpPr>
          <p:nvPr>
            <p:ph type="body" idx="1"/>
          </p:nvPr>
        </p:nvSpPr>
        <p:spPr>
          <a:xfrm>
            <a:off x="311700" y="1266325"/>
            <a:ext cx="63705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solidFill>
                  <a:srgbClr val="000000"/>
                </a:solidFill>
                <a:highlight>
                  <a:srgbClr val="FFFFFF"/>
                </a:highlight>
                <a:latin typeface="Lora"/>
                <a:ea typeface="Lora"/>
                <a:cs typeface="Lora"/>
                <a:sym typeface="Lora"/>
              </a:rPr>
              <a:t>Chcąc zadbać o zdrowie psychiczne należy również pamiętać o istotnym elemencie, jakim jest umiejętność odmawiania. Uleganie presji otoczenia wbrew sobie może prowadzić do zaburzenia naszego zdrowia psychicznego. Aby temu zapobiec, należy nauczyć się wyrażać własne zdanie w sposób otwarty i wyznaczać jasne granice innym, pamiętając przy tym by zachowywać się z szacunkiem w stosunku do siebie i innych. Asertywność jest kluczowym czynnikiem, który pozwala zachować prawidłowe zdrowie psychiczne. </a:t>
            </a:r>
            <a:endParaRPr>
              <a:latin typeface="Lora"/>
              <a:ea typeface="Lora"/>
              <a:cs typeface="Lora"/>
              <a:sym typeface="Lora"/>
            </a:endParaRPr>
          </a:p>
        </p:txBody>
      </p:sp>
      <p:pic>
        <p:nvPicPr>
          <p:cNvPr id="135" name="Google Shape;135;p23"/>
          <p:cNvPicPr preferRelativeResize="0"/>
          <p:nvPr/>
        </p:nvPicPr>
        <p:blipFill>
          <a:blip r:embed="rId3">
            <a:alphaModFix/>
          </a:blip>
          <a:stretch>
            <a:fillRect/>
          </a:stretch>
        </p:blipFill>
        <p:spPr>
          <a:xfrm>
            <a:off x="6912575" y="2872524"/>
            <a:ext cx="2100250" cy="2003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BIBLIOGRAFIA</a:t>
            </a:r>
            <a:endParaRPr>
              <a:latin typeface="Lora"/>
              <a:ea typeface="Lora"/>
              <a:cs typeface="Lora"/>
              <a:sym typeface="Lora"/>
            </a:endParaRPr>
          </a:p>
        </p:txBody>
      </p:sp>
      <p:sp>
        <p:nvSpPr>
          <p:cNvPr id="141" name="Google Shape;141;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pl" sz="1200" u="sng">
                <a:solidFill>
                  <a:schemeClr val="accent5"/>
                </a:solidFill>
                <a:hlinkClick r:id="rId3">
                  <a:extLst>
                    <a:ext uri="{A12FA001-AC4F-418D-AE19-62706E023703}">
                      <ahyp:hlinkClr xmlns:ahyp="http://schemas.microsoft.com/office/drawing/2018/hyperlinkcolor" val="tx"/>
                    </a:ext>
                  </a:extLst>
                </a:hlinkClick>
              </a:rPr>
              <a:t>https://pacjent.gov.pl/zapobiegaj/zadbaj-o-swoje-zdrowie-psychiczne</a:t>
            </a:r>
            <a:endParaRPr sz="1200"/>
          </a:p>
          <a:p>
            <a:pPr marL="457200" lvl="0" indent="-304800" algn="l" rtl="0">
              <a:spcBef>
                <a:spcPts val="0"/>
              </a:spcBef>
              <a:spcAft>
                <a:spcPts val="0"/>
              </a:spcAft>
              <a:buSzPts val="1200"/>
              <a:buChar char="●"/>
            </a:pPr>
            <a:r>
              <a:rPr lang="pl" sz="1200" u="sng">
                <a:solidFill>
                  <a:schemeClr val="accent5"/>
                </a:solidFill>
                <a:hlinkClick r:id="rId4">
                  <a:extLst>
                    <a:ext uri="{A12FA001-AC4F-418D-AE19-62706E023703}">
                      <ahyp:hlinkClr xmlns:ahyp="http://schemas.microsoft.com/office/drawing/2018/hyperlinkcolor" val="tx"/>
                    </a:ext>
                  </a:extLst>
                </a:hlinkClick>
              </a:rPr>
              <a:t>https://www.medonet.pl/zdrowie,zdrowie-psychiczne---dieta--sen--aktywnosc-fizyczna-i-inne-czynniki-,artykul,1731766.html#jak-dbac-o-zdrowie-psychiczne</a:t>
            </a:r>
            <a:r>
              <a:rPr lang="pl" sz="1200"/>
              <a:t> </a:t>
            </a:r>
            <a:endParaRPr sz="1200"/>
          </a:p>
          <a:p>
            <a:pPr marL="457200" lvl="0" indent="-304800" algn="l" rtl="0">
              <a:spcBef>
                <a:spcPts val="0"/>
              </a:spcBef>
              <a:spcAft>
                <a:spcPts val="0"/>
              </a:spcAft>
              <a:buSzPts val="1200"/>
              <a:buChar char="●"/>
            </a:pPr>
            <a:r>
              <a:rPr lang="pl" sz="1200" u="sng">
                <a:solidFill>
                  <a:schemeClr val="hlink"/>
                </a:solidFill>
                <a:hlinkClick r:id="rId5"/>
              </a:rPr>
              <a:t>https://www.neuraxpharm.com/pl/zaburzenia/uzywaniem-substancji-psychoaktywnych</a:t>
            </a:r>
            <a:r>
              <a:rPr lang="pl" sz="1200"/>
              <a:t> </a:t>
            </a:r>
            <a:endParaRPr sz="1200"/>
          </a:p>
          <a:p>
            <a:pPr marL="457200" lvl="0" indent="-304800" algn="l" rtl="0">
              <a:spcBef>
                <a:spcPts val="0"/>
              </a:spcBef>
              <a:spcAft>
                <a:spcPts val="0"/>
              </a:spcAft>
              <a:buSzPts val="1200"/>
              <a:buChar char="●"/>
            </a:pPr>
            <a:r>
              <a:rPr lang="pl" sz="1200" u="sng">
                <a:solidFill>
                  <a:schemeClr val="hlink"/>
                </a:solidFill>
                <a:hlinkClick r:id="rId6"/>
              </a:rPr>
              <a:t>https://www.superego.com.pl/rola-aktywnosci-fizycznej-w-utrzymaniu-zdrowia-i-higieny-psychicznej/</a:t>
            </a:r>
            <a:r>
              <a:rPr lang="pl" sz="1200"/>
              <a:t> </a:t>
            </a:r>
            <a:endParaRPr sz="1200"/>
          </a:p>
          <a:p>
            <a:pPr marL="457200" lvl="0" indent="-304800" algn="l" rtl="0">
              <a:spcBef>
                <a:spcPts val="0"/>
              </a:spcBef>
              <a:spcAft>
                <a:spcPts val="0"/>
              </a:spcAft>
              <a:buSzPts val="1200"/>
              <a:buChar char="●"/>
            </a:pPr>
            <a:r>
              <a:rPr lang="pl" sz="1200" u="sng">
                <a:solidFill>
                  <a:schemeClr val="hlink"/>
                </a:solidFill>
                <a:hlinkClick r:id="rId7"/>
              </a:rPr>
              <a:t>https://www.superego.com.pl/czy-istnieje-dieta-na-dobre-samopoczucie-jedz-na-zdrowie/</a:t>
            </a:r>
            <a:r>
              <a:rPr lang="pl" sz="1200"/>
              <a:t> </a:t>
            </a:r>
            <a:endParaRPr sz="1200"/>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5389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0555"/>
              <a:buFont typeface="Arial"/>
              <a:buNone/>
            </a:pPr>
            <a:r>
              <a:rPr lang="pl">
                <a:latin typeface="Lora"/>
                <a:ea typeface="Lora"/>
                <a:cs typeface="Lora"/>
                <a:sym typeface="Lora"/>
              </a:rPr>
              <a:t>CZYM JEST ZDROWIE PSYCHICZNE?</a:t>
            </a:r>
            <a:endParaRPr>
              <a:latin typeface="Lora"/>
              <a:ea typeface="Lora"/>
              <a:cs typeface="Lora"/>
              <a:sym typeface="Lora"/>
            </a:endParaRPr>
          </a:p>
        </p:txBody>
      </p:sp>
      <p:sp>
        <p:nvSpPr>
          <p:cNvPr id="72" name="Google Shape;72;p14"/>
          <p:cNvSpPr txBox="1">
            <a:spLocks noGrp="1"/>
          </p:cNvSpPr>
          <p:nvPr>
            <p:ph type="body" idx="1"/>
          </p:nvPr>
        </p:nvSpPr>
        <p:spPr>
          <a:xfrm>
            <a:off x="-104400" y="1438900"/>
            <a:ext cx="8936700" cy="31806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000000"/>
              </a:buClr>
              <a:buSzPts val="2100"/>
              <a:buFont typeface="Lora"/>
              <a:buChar char="●"/>
            </a:pPr>
            <a:r>
              <a:rPr lang="pl" sz="2100">
                <a:solidFill>
                  <a:srgbClr val="000000"/>
                </a:solidFill>
                <a:latin typeface="Lora"/>
                <a:ea typeface="Lora"/>
                <a:cs typeface="Lora"/>
                <a:sym typeface="Lora"/>
              </a:rPr>
              <a:t>Jest to stan, dzięki któremu człowiek może w pełni uczestniczyć w życiu społecznym, jest zdolny do produktywnej pracy, realizuje swoje potrzeby, a ponadto radzi sobie z różnymi sytuacjami. </a:t>
            </a:r>
            <a:br>
              <a:rPr lang="pl" sz="2100">
                <a:solidFill>
                  <a:srgbClr val="000000"/>
                </a:solidFill>
                <a:latin typeface="Lora"/>
                <a:ea typeface="Lora"/>
                <a:cs typeface="Lora"/>
                <a:sym typeface="Lora"/>
              </a:rPr>
            </a:br>
            <a:r>
              <a:rPr lang="pl" sz="2100">
                <a:solidFill>
                  <a:srgbClr val="000000"/>
                </a:solidFill>
                <a:latin typeface="Lora"/>
                <a:ea typeface="Lora"/>
                <a:cs typeface="Lora"/>
                <a:sym typeface="Lora"/>
              </a:rPr>
              <a:t>Jest to również podstawa prawidłowego</a:t>
            </a:r>
            <a:br>
              <a:rPr lang="pl" sz="2100">
                <a:solidFill>
                  <a:srgbClr val="000000"/>
                </a:solidFill>
                <a:latin typeface="Lora"/>
                <a:ea typeface="Lora"/>
                <a:cs typeface="Lora"/>
                <a:sym typeface="Lora"/>
              </a:rPr>
            </a:br>
            <a:r>
              <a:rPr lang="pl" sz="2100">
                <a:solidFill>
                  <a:srgbClr val="000000"/>
                </a:solidFill>
                <a:latin typeface="Lora"/>
                <a:ea typeface="Lora"/>
                <a:cs typeface="Lora"/>
                <a:sym typeface="Lora"/>
              </a:rPr>
              <a:t>funkcjonowania jednostki w społeczeństwie. </a:t>
            </a:r>
            <a:endParaRPr sz="2100">
              <a:solidFill>
                <a:srgbClr val="000000"/>
              </a:solidFill>
              <a:latin typeface="Lora"/>
              <a:ea typeface="Lora"/>
              <a:cs typeface="Lora"/>
              <a:sym typeface="Lora"/>
            </a:endParaRPr>
          </a:p>
          <a:p>
            <a:pPr marL="0" lvl="0" indent="0" algn="l" rtl="0">
              <a:spcBef>
                <a:spcPts val="1200"/>
              </a:spcBef>
              <a:spcAft>
                <a:spcPts val="1200"/>
              </a:spcAft>
              <a:buNone/>
            </a:pPr>
            <a:endParaRPr/>
          </a:p>
        </p:txBody>
      </p:sp>
      <p:pic>
        <p:nvPicPr>
          <p:cNvPr id="73" name="Google Shape;73;p14"/>
          <p:cNvPicPr preferRelativeResize="0"/>
          <p:nvPr/>
        </p:nvPicPr>
        <p:blipFill>
          <a:blip r:embed="rId3">
            <a:alphaModFix/>
          </a:blip>
          <a:stretch>
            <a:fillRect/>
          </a:stretch>
        </p:blipFill>
        <p:spPr>
          <a:xfrm>
            <a:off x="6055525" y="2820124"/>
            <a:ext cx="2959300" cy="199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CZYM PRZEJAWIA SIĘ ZDROWIE PSYCHICZNE</a:t>
            </a:r>
            <a:endParaRPr>
              <a:latin typeface="Lora"/>
              <a:ea typeface="Lora"/>
              <a:cs typeface="Lora"/>
              <a:sym typeface="Lora"/>
            </a:endParaRPr>
          </a:p>
        </p:txBody>
      </p:sp>
      <p:sp>
        <p:nvSpPr>
          <p:cNvPr id="79" name="Google Shape;79;p15"/>
          <p:cNvSpPr txBox="1">
            <a:spLocks noGrp="1"/>
          </p:cNvSpPr>
          <p:nvPr>
            <p:ph type="body" idx="1"/>
          </p:nvPr>
        </p:nvSpPr>
        <p:spPr>
          <a:xfrm>
            <a:off x="311700" y="1641125"/>
            <a:ext cx="5280900" cy="2927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AKCEPTACJĄ SIEBIE I POCZUCIEM WŁASNEJ WARTOŚCI</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ZDOLNOŚCIĄ DO SAMOROZWOJU</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ODPOWIEDZIALNOŚCIĄ ZA SWOJE WYBORY, OSIĄGNIĘCIA ORAZ PROBLEMY</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ZAANGAŻOWANIE W SWOJE RELACJE</a:t>
            </a:r>
            <a:endParaRPr>
              <a:solidFill>
                <a:srgbClr val="000000"/>
              </a:solidFill>
              <a:latin typeface="Lora"/>
              <a:ea typeface="Lora"/>
              <a:cs typeface="Lora"/>
              <a:sym typeface="Lora"/>
            </a:endParaRPr>
          </a:p>
          <a:p>
            <a:pPr marL="0" lvl="0" indent="0" algn="l" rtl="0">
              <a:spcBef>
                <a:spcPts val="1200"/>
              </a:spcBef>
              <a:spcAft>
                <a:spcPts val="1200"/>
              </a:spcAft>
              <a:buNone/>
            </a:pPr>
            <a:endParaRPr/>
          </a:p>
        </p:txBody>
      </p:sp>
      <p:pic>
        <p:nvPicPr>
          <p:cNvPr id="80" name="Google Shape;80;p15"/>
          <p:cNvPicPr preferRelativeResize="0"/>
          <p:nvPr/>
        </p:nvPicPr>
        <p:blipFill rotWithShape="1">
          <a:blip r:embed="rId3">
            <a:alphaModFix/>
          </a:blip>
          <a:srcRect l="6009" r="4823"/>
          <a:stretch/>
        </p:blipFill>
        <p:spPr>
          <a:xfrm>
            <a:off x="5592600" y="2157624"/>
            <a:ext cx="3192750" cy="2556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1010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0555"/>
              <a:buFont typeface="Arial"/>
              <a:buNone/>
            </a:pPr>
            <a:r>
              <a:rPr lang="pl">
                <a:latin typeface="Lora"/>
                <a:ea typeface="Lora"/>
                <a:cs typeface="Lora"/>
                <a:sym typeface="Lora"/>
              </a:rPr>
              <a:t>CZYNNIKI WPŁYWAJĄCE NA ZDROWIE</a:t>
            </a:r>
            <a:endParaRPr>
              <a:latin typeface="Lora"/>
              <a:ea typeface="Lora"/>
              <a:cs typeface="Lora"/>
              <a:sym typeface="Lora"/>
            </a:endParaRPr>
          </a:p>
          <a:p>
            <a:pPr marL="0" lvl="0" indent="0" algn="l" rtl="0">
              <a:spcBef>
                <a:spcPts val="0"/>
              </a:spcBef>
              <a:spcAft>
                <a:spcPts val="0"/>
              </a:spcAft>
              <a:buClr>
                <a:schemeClr val="dk1"/>
              </a:buClr>
              <a:buSzPct val="30555"/>
              <a:buFont typeface="Arial"/>
              <a:buNone/>
            </a:pPr>
            <a:r>
              <a:rPr lang="pl">
                <a:latin typeface="Lora"/>
                <a:ea typeface="Lora"/>
                <a:cs typeface="Lora"/>
                <a:sym typeface="Lora"/>
              </a:rPr>
              <a:t>PSYCHICZNE</a:t>
            </a:r>
            <a:endParaRPr>
              <a:latin typeface="Lora"/>
              <a:ea typeface="Lora"/>
              <a:cs typeface="Lora"/>
              <a:sym typeface="Lora"/>
            </a:endParaRPr>
          </a:p>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311700" y="1728300"/>
            <a:ext cx="8520600" cy="2840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ODPOWIEDNIA DŁUGOŚĆ SNU</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PRAWIDŁOWA DIETA</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AKTYWNOŚĆ FIZYCZNA</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RELACJE Z BLISKIMI</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UNIKANIE UŻYWEK</a:t>
            </a:r>
            <a:endParaRPr>
              <a:solidFill>
                <a:srgbClr val="000000"/>
              </a:solidFill>
              <a:latin typeface="Lora"/>
              <a:ea typeface="Lora"/>
              <a:cs typeface="Lora"/>
              <a:sym typeface="Lora"/>
            </a:endParaRPr>
          </a:p>
          <a:p>
            <a:pPr marL="457200" lvl="0" indent="-342900" algn="l" rtl="0">
              <a:spcBef>
                <a:spcPts val="0"/>
              </a:spcBef>
              <a:spcAft>
                <a:spcPts val="0"/>
              </a:spcAft>
              <a:buClr>
                <a:srgbClr val="000000"/>
              </a:buClr>
              <a:buSzPts val="1800"/>
              <a:buFont typeface="Lora"/>
              <a:buChar char="●"/>
            </a:pPr>
            <a:r>
              <a:rPr lang="pl">
                <a:solidFill>
                  <a:srgbClr val="000000"/>
                </a:solidFill>
                <a:latin typeface="Lora"/>
                <a:ea typeface="Lora"/>
                <a:cs typeface="Lora"/>
                <a:sym typeface="Lora"/>
              </a:rPr>
              <a:t>ASERTYWNOŚĆ</a:t>
            </a:r>
            <a:endParaRPr>
              <a:solidFill>
                <a:srgbClr val="000000"/>
              </a:solidFill>
              <a:latin typeface="Lora"/>
              <a:ea typeface="Lora"/>
              <a:cs typeface="Lora"/>
              <a:sym typeface="Lora"/>
            </a:endParaRPr>
          </a:p>
        </p:txBody>
      </p:sp>
      <p:pic>
        <p:nvPicPr>
          <p:cNvPr id="87" name="Google Shape;87;p16"/>
          <p:cNvPicPr preferRelativeResize="0"/>
          <p:nvPr/>
        </p:nvPicPr>
        <p:blipFill>
          <a:blip r:embed="rId3">
            <a:alphaModFix/>
          </a:blip>
          <a:stretch>
            <a:fillRect/>
          </a:stretch>
        </p:blipFill>
        <p:spPr>
          <a:xfrm>
            <a:off x="4445475" y="2033425"/>
            <a:ext cx="4502825" cy="3009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ODPOWIEDNIA DŁUGOŚĆ SNU</a:t>
            </a:r>
            <a:endParaRPr>
              <a:latin typeface="Lora"/>
              <a:ea typeface="Lora"/>
              <a:cs typeface="Lora"/>
              <a:sym typeface="Lora"/>
            </a:endParaRPr>
          </a:p>
        </p:txBody>
      </p:sp>
      <p:sp>
        <p:nvSpPr>
          <p:cNvPr id="93" name="Google Shape;93;p17"/>
          <p:cNvSpPr txBox="1">
            <a:spLocks noGrp="1"/>
          </p:cNvSpPr>
          <p:nvPr>
            <p:ph type="body" idx="1"/>
          </p:nvPr>
        </p:nvSpPr>
        <p:spPr>
          <a:xfrm>
            <a:off x="311700" y="1266325"/>
            <a:ext cx="6784500" cy="3480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l" dirty="0">
                <a:solidFill>
                  <a:srgbClr val="000000"/>
                </a:solidFill>
                <a:highlight>
                  <a:srgbClr val="FFFFFF"/>
                </a:highlight>
                <a:latin typeface="Lora"/>
                <a:ea typeface="Lora"/>
                <a:cs typeface="Lora"/>
                <a:sym typeface="Lora"/>
              </a:rPr>
              <a:t>Należy zadbać o odpowiednią higienę snu. W szczególności o  jego długość, która bezpośrednio przyczynia się do jakości. </a:t>
            </a:r>
            <a:endParaRPr dirty="0">
              <a:solidFill>
                <a:srgbClr val="000000"/>
              </a:solidFill>
              <a:highlight>
                <a:srgbClr val="FFFFFF"/>
              </a:highlight>
              <a:latin typeface="Lora"/>
              <a:ea typeface="Lora"/>
              <a:cs typeface="Lora"/>
              <a:sym typeface="Lora"/>
            </a:endParaRPr>
          </a:p>
          <a:p>
            <a:pPr marL="0" lvl="0" indent="0" algn="l" rtl="0">
              <a:spcBef>
                <a:spcPts val="1200"/>
              </a:spcBef>
              <a:spcAft>
                <a:spcPts val="1200"/>
              </a:spcAft>
              <a:buNone/>
            </a:pPr>
            <a:r>
              <a:rPr lang="pl" dirty="0">
                <a:solidFill>
                  <a:srgbClr val="000000"/>
                </a:solidFill>
                <a:highlight>
                  <a:srgbClr val="FFFFFF"/>
                </a:highlight>
                <a:latin typeface="Lora"/>
                <a:ea typeface="Lora"/>
                <a:cs typeface="Lora"/>
                <a:sym typeface="Lora"/>
              </a:rPr>
              <a:t>Przyjmuje się, że optymalnie sen powinien wynosić od 7 do 9 godzin, jednakże jest to również uwarunkowane osobniczo. Warto również kłaść się i wstawać o stałych porach oraz unikać przed snem nikotyny jak i kofeiny. Brak lub niewystarczająca ilość snu drastycznie obniżają szanse na prawidłowe zdrowie psychiczne, gdyż znacząco osłabia koncentrację. Mogą być również powodem złego samopoczucia i łatwiejszego wpadania w zły nastrój.</a:t>
            </a:r>
            <a:endParaRPr dirty="0">
              <a:latin typeface="Lora"/>
              <a:ea typeface="Lora"/>
              <a:cs typeface="Lora"/>
              <a:sym typeface="Lora"/>
            </a:endParaRPr>
          </a:p>
        </p:txBody>
      </p:sp>
      <p:pic>
        <p:nvPicPr>
          <p:cNvPr id="94" name="Google Shape;94;p17"/>
          <p:cNvPicPr preferRelativeResize="0"/>
          <p:nvPr/>
        </p:nvPicPr>
        <p:blipFill rotWithShape="1">
          <a:blip r:embed="rId3">
            <a:alphaModFix/>
          </a:blip>
          <a:srcRect l="14751" t="22165" r="16477" b="23454"/>
          <a:stretch/>
        </p:blipFill>
        <p:spPr>
          <a:xfrm>
            <a:off x="6671300" y="2937875"/>
            <a:ext cx="2081075" cy="1645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3307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PRAWIDŁOWA DIETA</a:t>
            </a:r>
            <a:endParaRPr>
              <a:latin typeface="Lora"/>
              <a:ea typeface="Lora"/>
              <a:cs typeface="Lora"/>
              <a:sym typeface="Lora"/>
            </a:endParaRPr>
          </a:p>
        </p:txBody>
      </p:sp>
      <p:sp>
        <p:nvSpPr>
          <p:cNvPr id="100" name="Google Shape;100;p18"/>
          <p:cNvSpPr txBox="1">
            <a:spLocks noGrp="1"/>
          </p:cNvSpPr>
          <p:nvPr>
            <p:ph type="body" idx="1"/>
          </p:nvPr>
        </p:nvSpPr>
        <p:spPr>
          <a:xfrm>
            <a:off x="311700" y="1100450"/>
            <a:ext cx="6748800" cy="3716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l">
                <a:solidFill>
                  <a:srgbClr val="000000"/>
                </a:solidFill>
                <a:latin typeface="Lora"/>
                <a:ea typeface="Lora"/>
                <a:cs typeface="Lora"/>
                <a:sym typeface="Lora"/>
              </a:rPr>
              <a:t>Prawidłowa dieta powinna zaspokajać zapotrzebowanie na wszystkie składniki odżywcze dbając o ilość zarówno kalorii jak i witamin oraz minerałów odpowiedzialnych za funkcjonowanie układu nerwowego i hormonalnego. </a:t>
            </a:r>
            <a:endParaRPr>
              <a:solidFill>
                <a:srgbClr val="000000"/>
              </a:solidFill>
              <a:latin typeface="Lora"/>
              <a:ea typeface="Lora"/>
              <a:cs typeface="Lora"/>
              <a:sym typeface="Lora"/>
            </a:endParaRPr>
          </a:p>
          <a:p>
            <a:pPr marL="0" lvl="0" indent="0" algn="l" rtl="0">
              <a:spcBef>
                <a:spcPts val="1200"/>
              </a:spcBef>
              <a:spcAft>
                <a:spcPts val="0"/>
              </a:spcAft>
              <a:buNone/>
            </a:pPr>
            <a:r>
              <a:rPr lang="pl">
                <a:solidFill>
                  <a:srgbClr val="000000"/>
                </a:solidFill>
                <a:latin typeface="Lora"/>
                <a:ea typeface="Lora"/>
                <a:cs typeface="Lora"/>
                <a:sym typeface="Lora"/>
              </a:rPr>
              <a:t>Jednymi z najważniejszych witamin i minerałów, które wpływają na zdrowie psychiczne są: </a:t>
            </a:r>
            <a:r>
              <a:rPr lang="pl" b="1">
                <a:solidFill>
                  <a:srgbClr val="000000"/>
                </a:solidFill>
                <a:latin typeface="Lora"/>
                <a:ea typeface="Lora"/>
                <a:cs typeface="Lora"/>
                <a:sym typeface="Lora"/>
              </a:rPr>
              <a:t>witaminy z grupy B, witamina E, kwasy omega-3, magnez, cynk, selen, mangan i wiele innych.</a:t>
            </a:r>
            <a:endParaRPr b="1">
              <a:solidFill>
                <a:srgbClr val="000000"/>
              </a:solidFill>
              <a:latin typeface="Lora"/>
              <a:ea typeface="Lora"/>
              <a:cs typeface="Lora"/>
              <a:sym typeface="Lora"/>
            </a:endParaRPr>
          </a:p>
          <a:p>
            <a:pPr marL="0" lvl="0" indent="0" algn="l" rtl="0">
              <a:spcBef>
                <a:spcPts val="1200"/>
              </a:spcBef>
              <a:spcAft>
                <a:spcPts val="1200"/>
              </a:spcAft>
              <a:buNone/>
            </a:pPr>
            <a:r>
              <a:rPr lang="pl">
                <a:solidFill>
                  <a:srgbClr val="000000"/>
                </a:solidFill>
                <a:latin typeface="Lora"/>
                <a:ea typeface="Lora"/>
                <a:cs typeface="Lora"/>
                <a:sym typeface="Lora"/>
              </a:rPr>
              <a:t>Dobra dieta oczywiście nie jest w stanie zastąpić leczenia, lecz jest jednym z bardzo ważnych czynników wspomagających ten proces</a:t>
            </a:r>
            <a:r>
              <a:rPr lang="pl">
                <a:solidFill>
                  <a:srgbClr val="000000"/>
                </a:solidFill>
              </a:rPr>
              <a:t>.</a:t>
            </a:r>
            <a:endParaRPr>
              <a:solidFill>
                <a:srgbClr val="000000"/>
              </a:solidFill>
            </a:endParaRPr>
          </a:p>
        </p:txBody>
      </p:sp>
      <p:pic>
        <p:nvPicPr>
          <p:cNvPr id="101" name="Google Shape;101;p18"/>
          <p:cNvPicPr preferRelativeResize="0"/>
          <p:nvPr/>
        </p:nvPicPr>
        <p:blipFill rotWithShape="1">
          <a:blip r:embed="rId3">
            <a:alphaModFix/>
          </a:blip>
          <a:srcRect l="29080" t="10933" r="32432" b="14483"/>
          <a:stretch/>
        </p:blipFill>
        <p:spPr>
          <a:xfrm>
            <a:off x="7060550" y="2458425"/>
            <a:ext cx="2083451" cy="2582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65650" y="453550"/>
            <a:ext cx="3279900" cy="3410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sz="3300">
                <a:latin typeface="Lora"/>
                <a:ea typeface="Lora"/>
                <a:cs typeface="Lora"/>
                <a:sym typeface="Lora"/>
              </a:rPr>
              <a:t>CO WARTO ZAWRZEĆ W NASZEJ DIECIE </a:t>
            </a:r>
            <a:endParaRPr sz="3300">
              <a:latin typeface="Lora"/>
              <a:ea typeface="Lora"/>
              <a:cs typeface="Lora"/>
              <a:sym typeface="Lora"/>
            </a:endParaRPr>
          </a:p>
          <a:p>
            <a:pPr marL="0" lvl="0" indent="0" algn="l" rtl="0">
              <a:spcBef>
                <a:spcPts val="0"/>
              </a:spcBef>
              <a:spcAft>
                <a:spcPts val="0"/>
              </a:spcAft>
              <a:buNone/>
            </a:pPr>
            <a:r>
              <a:rPr lang="pl" sz="3300">
                <a:latin typeface="Lora"/>
                <a:ea typeface="Lora"/>
                <a:cs typeface="Lora"/>
                <a:sym typeface="Lora"/>
              </a:rPr>
              <a:t>I DLACZEGO?</a:t>
            </a:r>
            <a:endParaRPr sz="2100"/>
          </a:p>
        </p:txBody>
      </p:sp>
      <p:pic>
        <p:nvPicPr>
          <p:cNvPr id="107" name="Google Shape;107;p19"/>
          <p:cNvPicPr preferRelativeResize="0"/>
          <p:nvPr/>
        </p:nvPicPr>
        <p:blipFill>
          <a:blip r:embed="rId3">
            <a:alphaModFix/>
          </a:blip>
          <a:stretch>
            <a:fillRect/>
          </a:stretch>
        </p:blipFill>
        <p:spPr>
          <a:xfrm>
            <a:off x="1916334" y="277988"/>
            <a:ext cx="7900726" cy="4587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AKTYWNOŚĆ FIZYCZNA</a:t>
            </a:r>
            <a:endParaRPr>
              <a:latin typeface="Lora"/>
              <a:ea typeface="Lora"/>
              <a:cs typeface="Lora"/>
              <a:sym typeface="Lora"/>
            </a:endParaRPr>
          </a:p>
          <a:p>
            <a:pPr marL="0" lvl="0" indent="0" algn="l" rtl="0">
              <a:spcBef>
                <a:spcPts val="0"/>
              </a:spcBef>
              <a:spcAft>
                <a:spcPts val="0"/>
              </a:spcAft>
              <a:buNone/>
            </a:pPr>
            <a:endParaRPr/>
          </a:p>
        </p:txBody>
      </p:sp>
      <p:sp>
        <p:nvSpPr>
          <p:cNvPr id="113" name="Google Shape;113;p20"/>
          <p:cNvSpPr txBox="1">
            <a:spLocks noGrp="1"/>
          </p:cNvSpPr>
          <p:nvPr>
            <p:ph type="body" idx="1"/>
          </p:nvPr>
        </p:nvSpPr>
        <p:spPr>
          <a:xfrm>
            <a:off x="311700" y="1266325"/>
            <a:ext cx="6381300" cy="372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l">
                <a:solidFill>
                  <a:srgbClr val="000000"/>
                </a:solidFill>
                <a:latin typeface="Lora"/>
                <a:ea typeface="Lora"/>
                <a:cs typeface="Lora"/>
                <a:sym typeface="Lora"/>
              </a:rPr>
              <a:t>Aktywność fizyczna pełni ogromną rolę w dbaniu o nasze zdrowie psychiczne. Dla wielu osób jest to sposób na odreagowanie nieprzyjemnych sytuacji czy zmartwień, choć niewiele z nich wie, że sport wprowadza realne, fizyczne zmiany w komórkach mózgu.</a:t>
            </a:r>
            <a:endParaRPr>
              <a:solidFill>
                <a:srgbClr val="000000"/>
              </a:solidFill>
              <a:latin typeface="Lora"/>
              <a:ea typeface="Lora"/>
              <a:cs typeface="Lora"/>
              <a:sym typeface="Lora"/>
            </a:endParaRPr>
          </a:p>
          <a:p>
            <a:pPr marL="0" lvl="0" indent="0" algn="l" rtl="0">
              <a:spcBef>
                <a:spcPts val="1200"/>
              </a:spcBef>
              <a:spcAft>
                <a:spcPts val="0"/>
              </a:spcAft>
              <a:buNone/>
            </a:pPr>
            <a:r>
              <a:rPr lang="pl">
                <a:solidFill>
                  <a:srgbClr val="000000"/>
                </a:solidFill>
                <a:latin typeface="Lora"/>
                <a:ea typeface="Lora"/>
                <a:cs typeface="Lora"/>
                <a:sym typeface="Lora"/>
              </a:rPr>
              <a:t>Wysiłek fizyczny powoduje wydzielanie się endorfin, tak zwanych hormonów szczęścia. Obniża także możliwość zachorowania na różne zaburzenia nastroju, np. depresję. Pomaga radzić sobie ze stresem oraz redukuje ryzyko wystąpienia zachowań autodestrukcyjnych.</a:t>
            </a:r>
            <a:endParaRPr>
              <a:solidFill>
                <a:srgbClr val="000000"/>
              </a:solidFill>
              <a:latin typeface="Lora"/>
              <a:ea typeface="Lora"/>
              <a:cs typeface="Lora"/>
              <a:sym typeface="Lora"/>
            </a:endParaRPr>
          </a:p>
          <a:p>
            <a:pPr marL="0" lvl="0" indent="0" algn="l" rtl="0">
              <a:spcBef>
                <a:spcPts val="1200"/>
              </a:spcBef>
              <a:spcAft>
                <a:spcPts val="1200"/>
              </a:spcAft>
              <a:buNone/>
            </a:pPr>
            <a:endParaRPr/>
          </a:p>
        </p:txBody>
      </p:sp>
      <p:pic>
        <p:nvPicPr>
          <p:cNvPr id="114" name="Google Shape;114;p20"/>
          <p:cNvPicPr preferRelativeResize="0"/>
          <p:nvPr/>
        </p:nvPicPr>
        <p:blipFill rotWithShape="1">
          <a:blip r:embed="rId3">
            <a:alphaModFix/>
          </a:blip>
          <a:srcRect l="12967" t="12747" r="8390" b="4423"/>
          <a:stretch/>
        </p:blipFill>
        <p:spPr>
          <a:xfrm>
            <a:off x="6551425" y="1266325"/>
            <a:ext cx="2538975" cy="2189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Lora"/>
                <a:ea typeface="Lora"/>
                <a:cs typeface="Lora"/>
                <a:sym typeface="Lora"/>
              </a:rPr>
              <a:t>RELACJE SPOŁECZNE</a:t>
            </a:r>
            <a:endParaRPr>
              <a:latin typeface="Lora"/>
              <a:ea typeface="Lora"/>
              <a:cs typeface="Lora"/>
              <a:sym typeface="Lora"/>
            </a:endParaRPr>
          </a:p>
          <a:p>
            <a:pPr marL="0" lvl="0" indent="0" algn="l" rtl="0">
              <a:spcBef>
                <a:spcPts val="0"/>
              </a:spcBef>
              <a:spcAft>
                <a:spcPts val="0"/>
              </a:spcAft>
              <a:buNone/>
            </a:pPr>
            <a:endParaRPr/>
          </a:p>
        </p:txBody>
      </p:sp>
      <p:sp>
        <p:nvSpPr>
          <p:cNvPr id="120" name="Google Shape;120;p21"/>
          <p:cNvSpPr txBox="1">
            <a:spLocks noGrp="1"/>
          </p:cNvSpPr>
          <p:nvPr>
            <p:ph type="body" idx="1"/>
          </p:nvPr>
        </p:nvSpPr>
        <p:spPr>
          <a:xfrm>
            <a:off x="311700" y="1152425"/>
            <a:ext cx="6239700" cy="3670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pl">
                <a:solidFill>
                  <a:srgbClr val="000000"/>
                </a:solidFill>
                <a:highlight>
                  <a:srgbClr val="FFFFFF"/>
                </a:highlight>
                <a:latin typeface="Lora"/>
                <a:ea typeface="Lora"/>
                <a:cs typeface="Lora"/>
                <a:sym typeface="Lora"/>
              </a:rPr>
              <a:t>Warto dbać o swoje relacje z najbliższymi, ponieważ dzięki nim nabieramy pewności siebie i mamy poczucie że możemy na kimś polegać oraz dzielić się z nim problemami. Niekiedy duże obciążenie psychiczne stanowią dla nas osoby, które przebywają blisko w naszym otoczeniu. Może to skutkować zaburzeniem zdrowia psychicznego i mocno wpływać na nasz nastrój. Jeśli dana osoba wzbudza u nas rozdrażnienie poprzez np. ciągłe narzekanie czy skrajnie pesymistyczne nastawienie do świata prawdopodobnie mocno przeciąża to naszą równowagę psychiczną. Dobrym rozwiązaniem może być rozmowa o podejściu tego typu osoby do danej sprawy, bądź bardziej radykalnym, odcięcie się od niej.</a:t>
            </a:r>
            <a:endParaRPr>
              <a:latin typeface="Lora"/>
              <a:ea typeface="Lora"/>
              <a:cs typeface="Lora"/>
              <a:sym typeface="Lora"/>
            </a:endParaRPr>
          </a:p>
        </p:txBody>
      </p:sp>
      <p:pic>
        <p:nvPicPr>
          <p:cNvPr id="121" name="Google Shape;121;p21"/>
          <p:cNvPicPr preferRelativeResize="0"/>
          <p:nvPr/>
        </p:nvPicPr>
        <p:blipFill rotWithShape="1">
          <a:blip r:embed="rId3">
            <a:alphaModFix/>
          </a:blip>
          <a:srcRect l="6536" t="3157" r="5489"/>
          <a:stretch/>
        </p:blipFill>
        <p:spPr>
          <a:xfrm>
            <a:off x="6486050" y="1459000"/>
            <a:ext cx="2657952" cy="2225494"/>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789</Words>
  <Application>Microsoft Office PowerPoint</Application>
  <PresentationFormat>Pokaz na ekranie (16:9)</PresentationFormat>
  <Paragraphs>42</Paragraphs>
  <Slides>12</Slides>
  <Notes>12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Open Sans</vt:lpstr>
      <vt:lpstr>Lora</vt:lpstr>
      <vt:lpstr>Arial</vt:lpstr>
      <vt:lpstr>PT Sans Narrow</vt:lpstr>
      <vt:lpstr>Tropic</vt:lpstr>
      <vt:lpstr>ZDROWIE PSYCHICZNE</vt:lpstr>
      <vt:lpstr>CZYM JEST ZDROWIE PSYCHICZNE?</vt:lpstr>
      <vt:lpstr>CZYM PRZEJAWIA SIĘ ZDROWIE PSYCHICZNE</vt:lpstr>
      <vt:lpstr>CZYNNIKI WPŁYWAJĄCE NA ZDROWIE PSYCHICZNE </vt:lpstr>
      <vt:lpstr>ODPOWIEDNIA DŁUGOŚĆ SNU</vt:lpstr>
      <vt:lpstr>PRAWIDŁOWA DIETA</vt:lpstr>
      <vt:lpstr>CO WARTO ZAWRZEĆ W NASZEJ DIECIE  I DLACZEGO?</vt:lpstr>
      <vt:lpstr>AKTYWNOŚĆ FIZYCZNA </vt:lpstr>
      <vt:lpstr>RELACJE SPOŁECZNE </vt:lpstr>
      <vt:lpstr>UNIKANIE UŻYWEK </vt:lpstr>
      <vt:lpstr>ASERTYWNOŚĆ</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ZDROWIE PSYCHICZNE</dc:title>
  <dc:creator>Katarzyna Zawadzka</dc:creator>
  <cp:lastModifiedBy>Katarzyna Zawadzka</cp:lastModifiedBy>
  <cp:revision>2</cp:revision>
  <dcterms:modified xsi:type="dcterms:W3CDTF">2023-03-24T10:48:58Z</dcterms:modified>
</cp:coreProperties>
</file>